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2"/>
  </p:notesMasterIdLst>
  <p:sldIdLst>
    <p:sldId id="256" r:id="rId2"/>
    <p:sldId id="285" r:id="rId3"/>
    <p:sldId id="348" r:id="rId4"/>
    <p:sldId id="347" r:id="rId5"/>
    <p:sldId id="313" r:id="rId6"/>
    <p:sldId id="314" r:id="rId7"/>
    <p:sldId id="353" r:id="rId8"/>
    <p:sldId id="363" r:id="rId9"/>
    <p:sldId id="355" r:id="rId10"/>
    <p:sldId id="361" r:id="rId11"/>
    <p:sldId id="356" r:id="rId12"/>
    <p:sldId id="429" r:id="rId13"/>
    <p:sldId id="430" r:id="rId14"/>
    <p:sldId id="362" r:id="rId15"/>
    <p:sldId id="365" r:id="rId16"/>
    <p:sldId id="357" r:id="rId17"/>
    <p:sldId id="431" r:id="rId18"/>
    <p:sldId id="432" r:id="rId19"/>
    <p:sldId id="315" r:id="rId20"/>
    <p:sldId id="338" r:id="rId21"/>
    <p:sldId id="331" r:id="rId22"/>
    <p:sldId id="333" r:id="rId23"/>
    <p:sldId id="334" r:id="rId24"/>
    <p:sldId id="317" r:id="rId25"/>
    <p:sldId id="327" r:id="rId26"/>
    <p:sldId id="257" r:id="rId27"/>
    <p:sldId id="433" r:id="rId28"/>
    <p:sldId id="287" r:id="rId29"/>
    <p:sldId id="349" r:id="rId30"/>
    <p:sldId id="359" r:id="rId31"/>
    <p:sldId id="339" r:id="rId32"/>
    <p:sldId id="319" r:id="rId33"/>
    <p:sldId id="336" r:id="rId34"/>
    <p:sldId id="352" r:id="rId35"/>
    <p:sldId id="259" r:id="rId36"/>
    <p:sldId id="265" r:id="rId37"/>
    <p:sldId id="435" r:id="rId38"/>
    <p:sldId id="437" r:id="rId39"/>
    <p:sldId id="261" r:id="rId40"/>
    <p:sldId id="320" r:id="rId41"/>
    <p:sldId id="321" r:id="rId42"/>
    <p:sldId id="290" r:id="rId43"/>
    <p:sldId id="291" r:id="rId44"/>
    <p:sldId id="438" r:id="rId45"/>
    <p:sldId id="439" r:id="rId46"/>
    <p:sldId id="440" r:id="rId47"/>
    <p:sldId id="329" r:id="rId48"/>
    <p:sldId id="330" r:id="rId49"/>
    <p:sldId id="337" r:id="rId50"/>
    <p:sldId id="350" r:id="rId51"/>
    <p:sldId id="351" r:id="rId52"/>
    <p:sldId id="289" r:id="rId53"/>
    <p:sldId id="436" r:id="rId54"/>
    <p:sldId id="293" r:id="rId55"/>
    <p:sldId id="294" r:id="rId56"/>
    <p:sldId id="335" r:id="rId57"/>
    <p:sldId id="295" r:id="rId58"/>
    <p:sldId id="340" r:id="rId59"/>
    <p:sldId id="298" r:id="rId60"/>
    <p:sldId id="302" r:id="rId61"/>
    <p:sldId id="301" r:id="rId62"/>
    <p:sldId id="445" r:id="rId63"/>
    <p:sldId id="446" r:id="rId64"/>
    <p:sldId id="306" r:id="rId65"/>
    <p:sldId id="341" r:id="rId66"/>
    <p:sldId id="305" r:id="rId67"/>
    <p:sldId id="308" r:id="rId68"/>
    <p:sldId id="309" r:id="rId69"/>
    <p:sldId id="324" r:id="rId70"/>
    <p:sldId id="325" r:id="rId71"/>
    <p:sldId id="312" r:id="rId72"/>
    <p:sldId id="342" r:id="rId73"/>
    <p:sldId id="283" r:id="rId74"/>
    <p:sldId id="441" r:id="rId75"/>
    <p:sldId id="442" r:id="rId76"/>
    <p:sldId id="443" r:id="rId77"/>
    <p:sldId id="444" r:id="rId78"/>
    <p:sldId id="266" r:id="rId79"/>
    <p:sldId id="434" r:id="rId80"/>
    <p:sldId id="343" r:id="rId8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043" autoAdjust="0"/>
  </p:normalViewPr>
  <p:slideViewPr>
    <p:cSldViewPr>
      <p:cViewPr varScale="1">
        <p:scale>
          <a:sx n="54" d="100"/>
          <a:sy n="54" d="100"/>
        </p:scale>
        <p:origin x="1124" y="40"/>
      </p:cViewPr>
      <p:guideLst>
        <p:guide orient="horz" pos="2160"/>
        <p:guide pos="3840"/>
      </p:guideLst>
    </p:cSldViewPr>
  </p:slideViewPr>
  <p:notesTextViewPr>
    <p:cViewPr>
      <p:scale>
        <a:sx n="100" d="100"/>
        <a:sy n="100" d="100"/>
      </p:scale>
      <p:origin x="0" y="-50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9/5/2025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Is this clickbait? Probably. But still has </a:t>
            </a:r>
            <a:r>
              <a:rPr lang="en-CA"/>
              <a:t>a point. </a:t>
            </a:r>
            <a:endParaRPr lang="en-CA" dirty="0"/>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a:t>
            </a:r>
          </a:p>
          <a:p>
            <a:pPr marL="171450" indent="-171450">
              <a:buFontTx/>
              <a:buChar char="-"/>
            </a:pPr>
            <a:r>
              <a:rPr lang="en-US" dirty="0"/>
              <a:t>Perfect grades aren’t going to be possible – assignments are not purely coding, but also interpretation</a:t>
            </a:r>
          </a:p>
          <a:p>
            <a:pPr marL="171450" indent="-171450">
              <a:buFontTx/>
              <a:buChar char="-"/>
            </a:pPr>
            <a:r>
              <a:rPr lang="en-US" dirty="0"/>
              <a:t>Grades aren’t nearly as important as learning. What does each grade mean?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with regression 2 (two weeks from today).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 Lots of different backgrounds and comfort working with data + research questions + contexts. Good scope for group work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completely unidentified at the moment. It’s not until all the pieces are filled in that we will identify that square.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5695048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31521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9/5/2025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9/5/2025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rstudio.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804ACE2F-CD3D-7897-10BC-DEDFCAC3C49E}"/>
              </a:ext>
            </a:extLst>
          </p:cNvPr>
          <p:cNvPicPr>
            <a:picLocks noChangeAspect="1"/>
          </p:cNvPicPr>
          <p:nvPr/>
        </p:nvPicPr>
        <p:blipFill>
          <a:blip r:embed="rId4"/>
          <a:stretch>
            <a:fillRect/>
          </a:stretch>
        </p:blipFill>
        <p:spPr>
          <a:xfrm>
            <a:off x="1752600" y="3720093"/>
            <a:ext cx="9227312" cy="2835574"/>
          </a:xfrm>
          <a:prstGeom prst="rect">
            <a:avLst/>
          </a:prstGeom>
        </p:spPr>
      </p:pic>
    </p:spTree>
    <p:extLst>
      <p:ext uri="{BB962C8B-B14F-4D97-AF65-F5344CB8AC3E}">
        <p14:creationId xmlns:p14="http://schemas.microsoft.com/office/powerpoint/2010/main" val="1078635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946772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pPr lvl="1"/>
            <a:r>
              <a:rPr lang="en-US" sz="2400" dirty="0">
                <a:latin typeface="Times New Roman" panose="02020603050405020304" pitchFamily="18" charset="0"/>
                <a:ea typeface="Calibri" panose="020F0502020204030204" pitchFamily="34" charset="0"/>
                <a:cs typeface="Times New Roman" panose="02020603050405020304" pitchFamily="18" charset="0"/>
              </a:rPr>
              <a:t>Training sessions: </a:t>
            </a:r>
            <a:r>
              <a:rPr lang="en-US" sz="2400" dirty="0">
                <a:ea typeface="Calibri" panose="020F0502020204030204" pitchFamily="34" charset="0"/>
                <a:cs typeface="Times New Roman" panose="02020603050405020304" pitchFamily="18" charset="0"/>
              </a:rPr>
              <a:t>September 16 (R) and September 23 (STATA)</a:t>
            </a: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962DF22A-A534-0542-9D07-54DCC760EAA8}"/>
              </a:ext>
            </a:extLst>
          </p:cNvPr>
          <p:cNvSpPr txBox="1"/>
          <p:nvPr/>
        </p:nvSpPr>
        <p:spPr>
          <a:xfrm>
            <a:off x="5486401" y="1905000"/>
            <a:ext cx="53340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a:t>
            </a:r>
            <a:r>
              <a:rPr lang="en-US" sz="2400"/>
              <a:t>next time)</a:t>
            </a:r>
            <a:endParaRPr lang="en-US" sz="2400" dirty="0"/>
          </a:p>
        </p:txBody>
      </p:sp>
    </p:spTree>
    <p:extLst>
      <p:ext uri="{BB962C8B-B14F-4D97-AF65-F5344CB8AC3E}">
        <p14:creationId xmlns:p14="http://schemas.microsoft.com/office/powerpoint/2010/main" val="69881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835718" y="2598276"/>
            <a:ext cx="10060882" cy="851297"/>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Experience conducting mixed methods research, including working with large data sets in a CIHR funded project</a:t>
            </a:r>
            <a:endParaRPr lang="en-CA" sz="2200" dirty="0">
              <a:solidFill>
                <a:schemeClr val="bg1"/>
              </a:solidFill>
              <a:latin typeface="Aptos" panose="020B0004020202020204" pitchFamily="34" charset="0"/>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805039" y="3650932"/>
            <a:ext cx="10060882" cy="1225868"/>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Worked as a research coordinator at the </a:t>
            </a:r>
            <a:r>
              <a:rPr lang="en-US" sz="2200" dirty="0" err="1">
                <a:solidFill>
                  <a:schemeClr val="bg1"/>
                </a:solidFill>
                <a:latin typeface="Aptos" panose="020B0004020202020204" pitchFamily="34" charset="0"/>
              </a:rPr>
              <a:t>UofA</a:t>
            </a:r>
            <a:r>
              <a:rPr lang="en-US" sz="2200" dirty="0">
                <a:solidFill>
                  <a:schemeClr val="bg1"/>
                </a:solidFill>
                <a:latin typeface="Aptos" panose="020B0004020202020204" pitchFamily="34" charset="0"/>
              </a:rPr>
              <a:t> School of Public Health for almost three years, although the bulk of my work was focused on qualitative and community based methods.</a:t>
            </a:r>
            <a:endParaRPr lang="en-CA" sz="2200" dirty="0">
              <a:solidFill>
                <a:schemeClr val="bg1"/>
              </a:solidFill>
              <a:latin typeface="Aptos" panose="020B0004020202020204" pitchFamily="34" charset="0"/>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820873" y="1920191"/>
            <a:ext cx="10060882" cy="476726"/>
          </a:xfrm>
          <a:prstGeom prst="roundRect">
            <a:avLst/>
          </a:prstGeom>
          <a:solidFill>
            <a:schemeClr val="accent2">
              <a:lumMod val="75000"/>
            </a:schemeClr>
          </a:solidFill>
          <a:ln>
            <a:solidFill>
              <a:schemeClr val="accent2">
                <a:lumMod val="50000"/>
              </a:schemeClr>
            </a:solidFill>
          </a:ln>
        </p:spPr>
        <p:txBody>
          <a:bodyPr wrap="square" rtlCol="0">
            <a:spAutoFit/>
          </a:bodyPr>
          <a:lstStyle/>
          <a:p>
            <a:r>
              <a:rPr lang="en-US" sz="2200" dirty="0">
                <a:solidFill>
                  <a:schemeClr val="bg1"/>
                </a:solidFill>
                <a:latin typeface="Aptos" panose="020B0004020202020204" pitchFamily="34" charset="0"/>
              </a:rPr>
              <a:t>I was an epidemiologist in vaccine safety for the CDC</a:t>
            </a:r>
            <a:endParaRPr lang="en-CA" sz="2200" dirty="0">
              <a:solidFill>
                <a:schemeClr val="bg1"/>
              </a:solidFill>
              <a:latin typeface="Aptos" panose="020B0004020202020204" pitchFamily="34" charset="0"/>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799102" y="1256180"/>
            <a:ext cx="5334281" cy="476726"/>
          </a:xfrm>
          <a:prstGeom prst="roundRect">
            <a:avLst/>
          </a:prstGeom>
          <a:solidFill>
            <a:schemeClr val="accent2">
              <a:lumMod val="75000"/>
            </a:schemeClr>
          </a:solidFill>
          <a:ln>
            <a:solidFill>
              <a:schemeClr val="accent2">
                <a:lumMod val="50000"/>
              </a:schemeClr>
            </a:solidFill>
          </a:ln>
        </p:spPr>
        <p:txBody>
          <a:bodyPr wrap="none" rtlCol="0">
            <a:spAutoFit/>
          </a:bodyPr>
          <a:lstStyle/>
          <a:p>
            <a:r>
              <a:rPr lang="en-US" sz="2200" dirty="0">
                <a:solidFill>
                  <a:schemeClr val="bg1"/>
                </a:solidFill>
                <a:latin typeface="Aptos" panose="020B0004020202020204" pitchFamily="34" charset="0"/>
              </a:rPr>
              <a:t>I have a background in applied economics </a:t>
            </a:r>
            <a:endParaRPr lang="en-CA" sz="2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570137"/>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rPr>
              <a:t>I hope that I can leave this class feeling confident in my ability to assess quantitative methods and be able to discuss quantitative methodologies at a higher level. </a:t>
            </a:r>
            <a:endParaRPr lang="en-CA" sz="2200" dirty="0">
              <a:latin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2600445"/>
            <a:ext cx="10716767" cy="160043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dirty="0">
                <a:latin typeface="Aptos" panose="020B0004020202020204" pitchFamily="34" charset="0"/>
                <a:cs typeface="Times New Roman" panose="02020603050405020304" pitchFamily="18" charset="0"/>
              </a:rPr>
              <a:t>I expect to come out of this class comfortable enough with the quantitative methods, so that I can use the knowledge for my thesis proposal. I believe success in a PhD-level course depends on one's initiative - the more a student participates and gives to the class, the more there is to gain. Inquisitive attitude is also important. </a:t>
            </a:r>
            <a:endParaRPr lang="en-CA" sz="2200" dirty="0">
              <a:latin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I would expect to generate an interesting research topic and finish a formal paper with R.</a:t>
            </a:r>
            <a:endParaRPr lang="en-CA" sz="2200" dirty="0">
              <a:latin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476726"/>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rPr>
              <a:t>To get a good grip over R</a:t>
            </a:r>
            <a:endParaRPr lang="en-CA" sz="2200" dirty="0">
              <a:latin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242692" y="4379894"/>
            <a:ext cx="10716767" cy="851297"/>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r>
              <a:rPr lang="en-US" sz="2200">
                <a:latin typeface="Aptos" panose="020B0004020202020204" pitchFamily="34" charset="0"/>
                <a:cs typeface="Times New Roman" panose="02020603050405020304" pitchFamily="18" charset="0"/>
              </a:rPr>
              <a:t>Additionally, I want to build on other soft skills required at a graduate level like presenting, critical analysis etc, and be able to use these skills together</a:t>
            </a:r>
            <a:endParaRPr lang="en-CA" sz="2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marL="342900" indent="-342900">
              <a:buFont typeface="+mj-lt"/>
              <a:buAutoNum type="arabicPeriod"/>
            </a:pPr>
            <a:r>
              <a:rPr lang="en-US" sz="2400" dirty="0"/>
              <a:t>What about estimation and inference?</a:t>
            </a:r>
            <a:endParaRPr lang="en-US" sz="26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667"/>
                </a:stretch>
              </a:blipFill>
            </p:spPr>
            <p:txBody>
              <a:bodyPr/>
              <a:lstStyle/>
              <a:p>
                <a:r>
                  <a:rPr lang="en-CA">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Groups will be randomly assigned to present their work in class following each homework assignment (this is ungraded practice)</a:t>
            </a:r>
            <a:endParaRPr lang="en-US" sz="2200" dirty="0"/>
          </a:p>
        </p:txBody>
      </p:sp>
    </p:spTree>
    <p:extLst>
      <p:ext uri="{BB962C8B-B14F-4D97-AF65-F5344CB8AC3E}">
        <p14:creationId xmlns:p14="http://schemas.microsoft.com/office/powerpoint/2010/main" val="4038649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1447</TotalTime>
  <Words>8630</Words>
  <Application>Microsoft Office PowerPoint</Application>
  <PresentationFormat>Widescreen</PresentationFormat>
  <Paragraphs>1236</Paragraphs>
  <Slides>80</Slides>
  <Notes>80</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Aptos</vt:lpstr>
      <vt:lpstr>Arial</vt:lpstr>
      <vt:lpstr>Calibri</vt:lpstr>
      <vt:lpstr>Cambria Math</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164</cp:revision>
  <dcterms:created xsi:type="dcterms:W3CDTF">2011-01-10T00:42:42Z</dcterms:created>
  <dcterms:modified xsi:type="dcterms:W3CDTF">2025-09-05T14:26:02Z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